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Bree Serif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BreeSerif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1f25b12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1f25b1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work in process! - BW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living in Richmond in the past eight years has probably noticed the ever-growing concentration of craft beer establishments. Standing in Scott’s Addition, you can hardly kick a beer can without hitting a brewery (I’ve seen this happen). Walk down the beer aisle in any supermarket, and you will probably notice a variety of craft beer from all over the country. The trend seems obvious, but we wondered: What does the data show?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1f25b1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1f25b1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Top 5 growth regions based on number of breweries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 273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WA 128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 105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MI 101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WI 91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1f25b12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1f25b12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growth regions based on number of breweries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 - 896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NY - 448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MI - 406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WA - 402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 - 384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af5a26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af5a26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8633ec5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8633ec5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Shown: Number of breweries per 100,000 residents in 2010 versus 2018: states are ordered from most dense to least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All states have seen growth in the past 8 years; CA is not leading the way with breweries per capita, but is right at the national average (which is shown by the grey line); VT leads with way with roughly 14 breweries per 100,000 people, but that tells me that all 50 states still have a ways to go to make sure that all beer lovers are close to a brewery. VA is hanging out in the middle. And what is happening in the deep South? Lack of interest? Tough liquor laws? Not enough expendable income to support?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Transition: Does brewery number correlate with household income?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Formatting to do: Increase labels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Transition: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8633ec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28633ec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#0.01836392637756329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print ("p-value:", p_value)      #0.3430521538685172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Statewide number of breweries plotted against median household income for 2017 data: each data point is a state; regions are color coded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If there was a correlation, data would form some sort of diagonal line.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Regions show some clustering by income, but there isn’t a corresponding increase in breweries at the highest incomes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     CA is the outlier and has more breweries than warranted for average household income; means one should be comfortable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about where you open a brewery in CA and look at this type of analysis by county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Cluster of southern states at left, showing the lowest incomes in the country and they do have less breweries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Cluster of NE states at right with high incomes, but still relatively low numbers of breweries here.  Income suggests room for       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growth, but can the population numbers and preference handle it?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One could do a lot more analyses like this to try and find correlating factors and predict states that have saturated or 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competitive markets for that characteristic    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Transition: What kinds of breweries are growing the most?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 a best fit line and then Pearson correlation coefficient (1 tailed)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28633ec5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28633ec5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three designations are defined by US Brewers Association.  Nanobrewery is a newer term.  A new law in NH defines nanobreweries as less than 2000 barrels, but I can only separate 1000 barrels or less based on federal data.  Local brands shown for comparison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Total breweries per year shown with stacked bars color coded by brewery type (based on production volume per year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has been growth in regional, micro, and nano, but most at the lower levels.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Hard to see growth in each: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Large: 17 down to 15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Regional: 115% increase (more than doubled)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Micro: 198% increase (nearly 3 fold increase)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Nano: 286% increase (nearly a 4 fold increase)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Transition: But how does this growth impact the overall market share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Formatting to do: Increase labels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Ardent (2000+ barrels), Hardywood (40K),  Stone (345K),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8633ec5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28633ec5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Shown: Production Market share by Brewery type in 2007 versus 2017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Large Breweries dominate the market, but their market share has dropped 12% from 2007.  Why?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Less large breweries?  Yes, there are 15 nor compared to 17 in 2007 (and average production is down 8000 barrels each)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less beer is being produced overall (~320K less barrels); 1.675 mill in 2007 cf. 1.356 mill in 2017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So, losing market share = losing $ for the big beer companies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has been growth in all other categories, but most of this market share has been taken by regional breweries (~10%) with microbreweries taking 1.6% and nanobreweries taking 0.3%.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d2a444a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d2a444a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2a444a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2a444a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d2a444a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d2a444a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633ec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633ec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federal data from the Alcohol and Tobacco Tax and Trade Bureau, we graphed the total # of breweries per year in the US (including DC, not territories) from 1984-2018.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There was a rise in the late 90’s followed by closures and then the levels were steady for about 8 years.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seen a 400% increase in brewery number since 2000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breakdown by region?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d2a444a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d2a444a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d2a444a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d2a444a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d2a444ac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d2a444a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2a444ac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2a444a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d2a444a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d2a444a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d2a444a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d2a444a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2af5a26f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2af5a26f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d2a444a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d2a444a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28a1d7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28a1d7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were grouped by region to make the analysis of 50 states easier by line chart.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Regions: Northeast, South, Midwest, west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8a1d71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8a1d71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breweries per year from 1985-2018 for states in the NE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point out the leaders…  c’mon RI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28a1d716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28a1d716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breweries per year from 1985-2018 for states in the South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point out the leaders…  long decline for brewing in FL from 1998 to 2006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data breakdown allows us to see microtrends specific to certain states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8a1d71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8a1d71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breweries per year from 1985-2018 for states in the Midwest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Analysis: point out the leaders…  early 2000’s was a rough time for brewers in OH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8a1d71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8a1d71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breweries per year from 1985-2018 for states in the West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 that the y axis is higher here, it maxed out at 500 on the other graphs.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to see CA numbers relative to other states, I graphed the leaders from each region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8633ec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8633ec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breweries per year from 1985-2018: states with the most breweries shown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Analysis: CA has more than twice the breweries of the next state.  Is this simply because of the larger population?  Does CA beat these other states when we look at # of breweries per capita?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look like on the map?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1f25b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1f25b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ndDeVLwoGWw" TargetMode="External"/><Relationship Id="rId4" Type="http://schemas.openxmlformats.org/officeDocument/2006/relationships/image" Target="../media/image31.jpg"/><Relationship Id="rId5" Type="http://schemas.openxmlformats.org/officeDocument/2006/relationships/hyperlink" Target="https://youtu.be/ndDeVLwoGW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435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Craft </a:t>
            </a:r>
            <a:r>
              <a:rPr lang="en" sz="48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Beer in the United States</a:t>
            </a:r>
            <a:r>
              <a:rPr lang="en">
                <a:solidFill>
                  <a:srgbClr val="FFE599"/>
                </a:solidFill>
              </a:rPr>
              <a:t> 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0850" y="1896125"/>
            <a:ext cx="43164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Angie Hilliker</a:t>
            </a:r>
            <a:endParaRPr sz="30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Bryan Wood</a:t>
            </a:r>
            <a:endParaRPr sz="30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Stephen Walthall</a:t>
            </a:r>
            <a:endParaRPr sz="30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Lauren Taylor</a:t>
            </a:r>
            <a:endParaRPr sz="30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5450"/>
            <a:ext cx="9144000" cy="4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905150" y="0"/>
            <a:ext cx="5333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Breweries in the United States - </a:t>
            </a:r>
            <a:r>
              <a:rPr b="1" lang="en" sz="2400">
                <a:solidFill>
                  <a:srgbClr val="FF0000"/>
                </a:solidFill>
              </a:rPr>
              <a:t>2009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900" y="3423475"/>
            <a:ext cx="1547175" cy="1565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3720000" dist="11430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78589"/>
            <a:ext cx="1588950" cy="121021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660000" dist="114300">
              <a:srgbClr val="000000">
                <a:alpha val="50000"/>
              </a:srgbClr>
            </a:outerShdw>
          </a:effectLst>
        </p:spPr>
      </p:pic>
      <p:sp>
        <p:nvSpPr>
          <p:cNvPr id="143" name="Google Shape;143;p22"/>
          <p:cNvSpPr txBox="1"/>
          <p:nvPr/>
        </p:nvSpPr>
        <p:spPr>
          <a:xfrm>
            <a:off x="131975" y="2137025"/>
            <a:ext cx="16674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#1 California(273)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31975" y="495450"/>
            <a:ext cx="20061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#2 Washington (128)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277225" y="4379900"/>
            <a:ext cx="16674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#3 Colorado(105)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 flipH="1" rot="10800000">
            <a:off x="2722475" y="3052175"/>
            <a:ext cx="320400" cy="13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2"/>
          <p:cNvSpPr txBox="1"/>
          <p:nvPr/>
        </p:nvSpPr>
        <p:spPr>
          <a:xfrm>
            <a:off x="6753550" y="999675"/>
            <a:ext cx="17436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#4 Michigan(101)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flipH="1">
            <a:off x="6547100" y="1329975"/>
            <a:ext cx="501000" cy="43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2"/>
          <p:cNvSpPr txBox="1"/>
          <p:nvPr/>
        </p:nvSpPr>
        <p:spPr>
          <a:xfrm>
            <a:off x="4946500" y="530313"/>
            <a:ext cx="17436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#5 Wisconsin(91)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flipH="1">
            <a:off x="5605075" y="860625"/>
            <a:ext cx="229500" cy="51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50" y="504125"/>
            <a:ext cx="9144000" cy="4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1697550" y="0"/>
            <a:ext cx="5731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Breweries in the United States -</a:t>
            </a:r>
            <a:r>
              <a:rPr b="1" lang="en" sz="2400">
                <a:solidFill>
                  <a:srgbClr val="FF0000"/>
                </a:solidFill>
              </a:rPr>
              <a:t> Present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693" y="3461750"/>
            <a:ext cx="1507626" cy="1525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3180000" dist="11430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0" y="3841875"/>
            <a:ext cx="1507625" cy="114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3720000" dist="114300">
              <a:srgbClr val="000000">
                <a:alpha val="50000"/>
              </a:srgbClr>
            </a:outerShdw>
          </a:effectLst>
        </p:spPr>
      </p:pic>
      <p:sp>
        <p:nvSpPr>
          <p:cNvPr id="159" name="Google Shape;159;p23"/>
          <p:cNvSpPr txBox="1"/>
          <p:nvPr/>
        </p:nvSpPr>
        <p:spPr>
          <a:xfrm>
            <a:off x="1945750" y="4249313"/>
            <a:ext cx="17427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#5 Colorado (384)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-14450" y="547500"/>
            <a:ext cx="19602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#4 Washington (402)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067550" y="596275"/>
            <a:ext cx="16674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#3 Michigan (406)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7279625" y="982525"/>
            <a:ext cx="17427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#2 New York (448)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94300" y="2163400"/>
            <a:ext cx="1742700" cy="33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#1 California (896)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 flipH="1" rot="10800000">
            <a:off x="2656900" y="3033425"/>
            <a:ext cx="357600" cy="121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/>
          <p:nvPr/>
        </p:nvCxnSpPr>
        <p:spPr>
          <a:xfrm flipH="1">
            <a:off x="7696225" y="1318850"/>
            <a:ext cx="103800" cy="48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/>
          <p:nvPr/>
        </p:nvCxnSpPr>
        <p:spPr>
          <a:xfrm flipH="1">
            <a:off x="6518925" y="926575"/>
            <a:ext cx="227700" cy="75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-25187" l="0" r="11237" t="0"/>
          <a:stretch/>
        </p:blipFill>
        <p:spPr>
          <a:xfrm>
            <a:off x="-19050" y="0"/>
            <a:ext cx="9144000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What characteristics explain this growth in breweries?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Breweries Normalized by State Population</a:t>
            </a:r>
            <a:endParaRPr sz="2400"/>
          </a:p>
        </p:txBody>
      </p:sp>
      <p:sp>
        <p:nvSpPr>
          <p:cNvPr id="178" name="Google Shape;178;p25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9576"/>
            <a:ext cx="9143999" cy="263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8263375" y="1531150"/>
            <a:ext cx="169500" cy="169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8263375" y="1802800"/>
            <a:ext cx="169500" cy="16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8432975" y="1421800"/>
            <a:ext cx="6543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8428800" y="1693450"/>
            <a:ext cx="6543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4" name="Google Shape;184;p25"/>
          <p:cNvGrpSpPr/>
          <p:nvPr/>
        </p:nvGrpSpPr>
        <p:grpSpPr>
          <a:xfrm>
            <a:off x="4679900" y="3828375"/>
            <a:ext cx="589800" cy="986625"/>
            <a:chOff x="4679900" y="3828375"/>
            <a:chExt cx="589800" cy="986625"/>
          </a:xfrm>
        </p:grpSpPr>
        <p:sp>
          <p:nvSpPr>
            <p:cNvPr id="185" name="Google Shape;185;p25"/>
            <p:cNvSpPr txBox="1"/>
            <p:nvPr/>
          </p:nvSpPr>
          <p:spPr>
            <a:xfrm>
              <a:off x="4679900" y="4207200"/>
              <a:ext cx="5898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</a:t>
              </a: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6" name="Google Shape;186;p25"/>
            <p:cNvCxnSpPr/>
            <p:nvPr/>
          </p:nvCxnSpPr>
          <p:spPr>
            <a:xfrm rot="10800000">
              <a:off x="4924350" y="3828375"/>
              <a:ext cx="0" cy="44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7" name="Google Shape;187;p25"/>
          <p:cNvGrpSpPr/>
          <p:nvPr/>
        </p:nvGrpSpPr>
        <p:grpSpPr>
          <a:xfrm>
            <a:off x="394775" y="3741800"/>
            <a:ext cx="589800" cy="986625"/>
            <a:chOff x="4679900" y="3828375"/>
            <a:chExt cx="589800" cy="986625"/>
          </a:xfrm>
        </p:grpSpPr>
        <p:sp>
          <p:nvSpPr>
            <p:cNvPr id="188" name="Google Shape;188;p25"/>
            <p:cNvSpPr txBox="1"/>
            <p:nvPr/>
          </p:nvSpPr>
          <p:spPr>
            <a:xfrm>
              <a:off x="4679900" y="4207200"/>
              <a:ext cx="5898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VT</a:t>
              </a: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9" name="Google Shape;189;p25"/>
            <p:cNvCxnSpPr/>
            <p:nvPr/>
          </p:nvCxnSpPr>
          <p:spPr>
            <a:xfrm rot="10800000">
              <a:off x="4924350" y="3828375"/>
              <a:ext cx="0" cy="44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0" name="Google Shape;190;p25"/>
          <p:cNvGrpSpPr/>
          <p:nvPr/>
        </p:nvGrpSpPr>
        <p:grpSpPr>
          <a:xfrm>
            <a:off x="3043850" y="3741800"/>
            <a:ext cx="589800" cy="986625"/>
            <a:chOff x="4679900" y="3828375"/>
            <a:chExt cx="589800" cy="986625"/>
          </a:xfrm>
        </p:grpSpPr>
        <p:sp>
          <p:nvSpPr>
            <p:cNvPr id="191" name="Google Shape;191;p25"/>
            <p:cNvSpPr txBox="1"/>
            <p:nvPr/>
          </p:nvSpPr>
          <p:spPr>
            <a:xfrm>
              <a:off x="4679900" y="4207200"/>
              <a:ext cx="5898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VA</a:t>
              </a: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2" name="Google Shape;192;p25"/>
            <p:cNvCxnSpPr/>
            <p:nvPr/>
          </p:nvCxnSpPr>
          <p:spPr>
            <a:xfrm rot="10800000">
              <a:off x="4924350" y="3828375"/>
              <a:ext cx="0" cy="44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3" name="Google Shape;193;p25"/>
          <p:cNvSpPr txBox="1"/>
          <p:nvPr/>
        </p:nvSpPr>
        <p:spPr>
          <a:xfrm>
            <a:off x="-233800" y="3666900"/>
            <a:ext cx="70878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Breweries Normalized to State Median Income</a:t>
            </a:r>
            <a:endParaRPr sz="2400"/>
          </a:p>
        </p:txBody>
      </p:sp>
      <p:sp>
        <p:nvSpPr>
          <p:cNvPr id="199" name="Google Shape;199;p26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12101" l="5122" r="9777" t="6238"/>
          <a:stretch/>
        </p:blipFill>
        <p:spPr>
          <a:xfrm>
            <a:off x="6110936" y="789201"/>
            <a:ext cx="2797565" cy="178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58" y="789200"/>
            <a:ext cx="5812642" cy="39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6"/>
          <p:cNvCxnSpPr/>
          <p:nvPr/>
        </p:nvCxnSpPr>
        <p:spPr>
          <a:xfrm flipH="1" rot="10800000">
            <a:off x="1114950" y="3555350"/>
            <a:ext cx="4417800" cy="241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3" name="Google Shape;203;p26"/>
          <p:cNvSpPr txBox="1"/>
          <p:nvPr/>
        </p:nvSpPr>
        <p:spPr>
          <a:xfrm>
            <a:off x="925625" y="1124425"/>
            <a:ext cx="1546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value = 0.018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 value = 0.343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6195000" y="3899874"/>
            <a:ext cx="988200" cy="973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6194063" y="759050"/>
            <a:ext cx="988200" cy="973800"/>
          </a:xfrm>
          <a:prstGeom prst="rect">
            <a:avLst/>
          </a:prstGeom>
          <a:noFill/>
          <a:ln cap="flat" cmpd="sng" w="19050">
            <a:solidFill>
              <a:srgbClr val="4CA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Growth in Brewery Number in US- binned by brewery type</a:t>
            </a:r>
            <a:endParaRPr sz="24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4414750" y="902250"/>
            <a:ext cx="16341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CA8BD"/>
                </a:solidFill>
              </a:rPr>
              <a:t>Nanobrewery: up to 1,000 barrels (see notes)</a:t>
            </a:r>
            <a:endParaRPr b="1" sz="1400">
              <a:solidFill>
                <a:srgbClr val="4CA8B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F9000"/>
                </a:solidFill>
              </a:rPr>
              <a:t>Microbrewery: 1,001 to 15,000 barrels</a:t>
            </a:r>
            <a:endParaRPr b="1" sz="14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AA84F"/>
                </a:solidFill>
              </a:rPr>
              <a:t>Regional Brewery: 15,001 to 6 mill barrels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0000"/>
                </a:solidFill>
              </a:rPr>
              <a:t>Large Brewery: more than 6 million barrels made per year</a:t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 flipH="1">
            <a:off x="3696100" y="4086425"/>
            <a:ext cx="747600" cy="54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7"/>
          <p:cNvCxnSpPr/>
          <p:nvPr/>
        </p:nvCxnSpPr>
        <p:spPr>
          <a:xfrm flipH="1">
            <a:off x="3761500" y="3014175"/>
            <a:ext cx="682200" cy="1422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7"/>
          <p:cNvCxnSpPr/>
          <p:nvPr/>
        </p:nvCxnSpPr>
        <p:spPr>
          <a:xfrm flipH="1">
            <a:off x="3796400" y="2371925"/>
            <a:ext cx="664800" cy="1469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7"/>
          <p:cNvCxnSpPr/>
          <p:nvPr/>
        </p:nvCxnSpPr>
        <p:spPr>
          <a:xfrm flipH="1">
            <a:off x="3787700" y="1412025"/>
            <a:ext cx="682200" cy="1422300"/>
          </a:xfrm>
          <a:prstGeom prst="straightConnector1">
            <a:avLst/>
          </a:prstGeom>
          <a:noFill/>
          <a:ln cap="flat" cmpd="sng" w="19050">
            <a:solidFill>
              <a:srgbClr val="4CA8B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0" y="2834325"/>
            <a:ext cx="973824" cy="97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397" y="1786866"/>
            <a:ext cx="973825" cy="9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438" y="812213"/>
            <a:ext cx="867450" cy="8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150" y="2937063"/>
            <a:ext cx="891900" cy="7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9075" y="3926749"/>
            <a:ext cx="920051" cy="9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6195000" y="2825125"/>
            <a:ext cx="988200" cy="973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6195000" y="1778900"/>
            <a:ext cx="988200" cy="9738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7338000" y="2825125"/>
            <a:ext cx="988200" cy="973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00" y="595025"/>
            <a:ext cx="3652002" cy="42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76200"/>
            <a:ext cx="85206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types of breweries contribute most to market share?</a:t>
            </a:r>
            <a:endParaRPr sz="1800"/>
          </a:p>
        </p:txBody>
      </p:sp>
      <p:sp>
        <p:nvSpPr>
          <p:cNvPr id="231" name="Google Shape;231;p28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2126600" y="687350"/>
            <a:ext cx="1032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2007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6228888" y="687350"/>
            <a:ext cx="1032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20578" t="10642"/>
          <a:stretch/>
        </p:blipFill>
        <p:spPr>
          <a:xfrm>
            <a:off x="90500" y="1210328"/>
            <a:ext cx="3968804" cy="315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2591" l="0" r="20578" t="8051"/>
          <a:stretch/>
        </p:blipFill>
        <p:spPr>
          <a:xfrm>
            <a:off x="4259796" y="1210328"/>
            <a:ext cx="3968804" cy="315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Barrels and kegs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13" y="1576250"/>
            <a:ext cx="8466179" cy="31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Barrels and kegs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3150"/>
            <a:ext cx="8520604" cy="29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bottles/cans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0125"/>
            <a:ext cx="8520603" cy="30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in the US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29" y="1064100"/>
            <a:ext cx="5269671" cy="36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bottles/cans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7300"/>
            <a:ext cx="8520601" cy="30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Barrels held for breweries and taverns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1425"/>
            <a:ext cx="8520598" cy="304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Barrels held for breweries and taverns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9575"/>
            <a:ext cx="8520593" cy="29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and mid range producer samples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99" y="1604950"/>
            <a:ext cx="3465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038" y="1604950"/>
            <a:ext cx="38576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tier and highest producer sample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8" y="1569963"/>
            <a:ext cx="39147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0" y="1569963"/>
            <a:ext cx="37719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11700" y="445025"/>
            <a:ext cx="85206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</a:t>
            </a:r>
            <a:endParaRPr sz="2400"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311700" y="1017975"/>
            <a:ext cx="85206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Went from 2 dozen breweries in 1987, to nearly 2,000 in 1997, to more than 10,000 in 2017</a:t>
            </a:r>
            <a:endParaRPr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Most states follow a similar trend line, both in number of breweries and production</a:t>
            </a:r>
            <a:endParaRPr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growth doesn’t have an equal distribution among states, and is usually in specific areas of the state</a:t>
            </a:r>
            <a:endParaRPr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 correlation could be found between the number of breweries and the median income of the area</a:t>
            </a:r>
            <a:endParaRPr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Nanobreweries are experiencing the highest growth, but it has a relatively small impact on the bigger producers</a:t>
            </a:r>
            <a:endParaRPr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Would have liked to do a deeper dive if possible to see if there is a saturation point for a given area, or a correlation with some set of socioeconomic factors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-25187" l="0" r="11237" t="0"/>
          <a:stretch/>
        </p:blipFill>
        <p:spPr>
          <a:xfrm>
            <a:off x="-19050" y="0"/>
            <a:ext cx="9144000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 Any questions?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1228600"/>
            <a:ext cx="8520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</a:rPr>
              <a:t>Slainte</a:t>
            </a:r>
            <a:r>
              <a:rPr lang="en" sz="4800"/>
              <a:t>!</a:t>
            </a:r>
            <a:endParaRPr sz="4800"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950" y="2330600"/>
            <a:ext cx="2508101" cy="25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2101" l="5122" r="9777" t="6238"/>
          <a:stretch/>
        </p:blipFill>
        <p:spPr>
          <a:xfrm>
            <a:off x="1285900" y="586463"/>
            <a:ext cx="6476126" cy="41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by Region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002175" y="3132850"/>
            <a:ext cx="222000" cy="73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12101" l="5122" r="9777" t="6238"/>
          <a:stretch/>
        </p:blipFill>
        <p:spPr>
          <a:xfrm>
            <a:off x="1209700" y="586463"/>
            <a:ext cx="6476126" cy="41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by Region: NE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54600" y="1329125"/>
            <a:ext cx="4941000" cy="3345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7685825" y="21789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NE Leaders: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 York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Pennsylvania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002175" y="3132850"/>
            <a:ext cx="222000" cy="73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50" y="1536267"/>
            <a:ext cx="4379576" cy="29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2101" l="5122" r="9777" t="6238"/>
          <a:stretch/>
        </p:blipFill>
        <p:spPr>
          <a:xfrm>
            <a:off x="1666900" y="586463"/>
            <a:ext cx="6476126" cy="41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by Region: South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58875" y="643325"/>
            <a:ext cx="4283100" cy="4248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7762025" y="26361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South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Leaders: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Florida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North Carolina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383175" y="3132850"/>
            <a:ext cx="222000" cy="73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666900" y="1517575"/>
            <a:ext cx="1515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Virginia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2322675" y="1918725"/>
            <a:ext cx="1356000" cy="799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26286" l="0" r="0" t="0"/>
          <a:stretch/>
        </p:blipFill>
        <p:spPr>
          <a:xfrm>
            <a:off x="162899" y="845325"/>
            <a:ext cx="4075052" cy="28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0" l="5401" r="0" t="72033"/>
          <a:stretch/>
        </p:blipFill>
        <p:spPr>
          <a:xfrm>
            <a:off x="433975" y="3771025"/>
            <a:ext cx="3532900" cy="99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2101" l="5122" r="9777" t="6238"/>
          <a:stretch/>
        </p:blipFill>
        <p:spPr>
          <a:xfrm>
            <a:off x="2428900" y="510263"/>
            <a:ext cx="6476126" cy="41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by Region: MidW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-26400" y="1329125"/>
            <a:ext cx="4941000" cy="3345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8221375" y="3132850"/>
            <a:ext cx="222000" cy="73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7820400" y="2954325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MidW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Leaders: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Michigan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Ohio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Illinois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Wisconsin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1526100"/>
            <a:ext cx="4454802" cy="29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12101" l="5123" r="27549" t="6238"/>
          <a:stretch/>
        </p:blipFill>
        <p:spPr>
          <a:xfrm>
            <a:off x="66700" y="586475"/>
            <a:ext cx="5123547" cy="412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by Region: West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3098050" y="795725"/>
            <a:ext cx="4222500" cy="37383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734000" y="1309025"/>
            <a:ext cx="163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West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Leaders: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California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Washington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Colorado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16288" r="8647" t="74650"/>
          <a:stretch/>
        </p:blipFill>
        <p:spPr>
          <a:xfrm>
            <a:off x="3771463" y="3588475"/>
            <a:ext cx="2875674" cy="88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24602" l="0" r="0" t="0"/>
          <a:stretch/>
        </p:blipFill>
        <p:spPr>
          <a:xfrm>
            <a:off x="3313825" y="911113"/>
            <a:ext cx="3790949" cy="260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75" y="824775"/>
            <a:ext cx="4547924" cy="39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90825" y="216975"/>
            <a:ext cx="8741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in Number of Breweries </a:t>
            </a:r>
            <a:r>
              <a:rPr lang="en" sz="2400"/>
              <a:t>(State Leaders Shown)</a:t>
            </a:r>
            <a:endParaRPr sz="2400"/>
          </a:p>
        </p:txBody>
      </p:sp>
      <p:sp>
        <p:nvSpPr>
          <p:cNvPr id="124" name="Google Shape;124;p20"/>
          <p:cNvSpPr txBox="1"/>
          <p:nvPr/>
        </p:nvSpPr>
        <p:spPr>
          <a:xfrm>
            <a:off x="175775" y="47388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rgbClr val="999999"/>
                </a:solidFill>
              </a:rPr>
              <a:t>(Alcohol and Tobacco Tax and Trade Bureau)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766275" y="1329600"/>
            <a:ext cx="1515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California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20"/>
          <p:cNvCxnSpPr>
            <a:stCxn id="125" idx="1"/>
          </p:cNvCxnSpPr>
          <p:nvPr/>
        </p:nvCxnSpPr>
        <p:spPr>
          <a:xfrm flipH="1">
            <a:off x="5044775" y="1633500"/>
            <a:ext cx="721500" cy="17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050"/>
            <a:ext cx="9144000" cy="46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912200" y="0"/>
            <a:ext cx="5319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Breweries in the U</a:t>
            </a:r>
            <a:r>
              <a:rPr lang="en" sz="2400">
                <a:solidFill>
                  <a:srgbClr val="FF0000"/>
                </a:solidFill>
              </a:rPr>
              <a:t>nited States - </a:t>
            </a:r>
            <a:r>
              <a:rPr b="1" lang="en" sz="2400">
                <a:solidFill>
                  <a:srgbClr val="FF0000"/>
                </a:solidFill>
              </a:rPr>
              <a:t>1990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00" y="3433325"/>
            <a:ext cx="1566025" cy="1580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3540000" dist="104775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54950"/>
            <a:ext cx="1566025" cy="1163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